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4"/>
  </p:sldMasterIdLst>
  <p:notesMasterIdLst>
    <p:notesMasterId r:id="rId23"/>
  </p:notesMasterIdLst>
  <p:sldIdLst>
    <p:sldId id="256" r:id="rId5"/>
    <p:sldId id="262" r:id="rId6"/>
    <p:sldId id="257" r:id="rId7"/>
    <p:sldId id="263" r:id="rId8"/>
    <p:sldId id="268" r:id="rId9"/>
    <p:sldId id="259" r:id="rId10"/>
    <p:sldId id="264" r:id="rId11"/>
    <p:sldId id="265" r:id="rId12"/>
    <p:sldId id="266" r:id="rId13"/>
    <p:sldId id="272" r:id="rId14"/>
    <p:sldId id="275" r:id="rId15"/>
    <p:sldId id="270" r:id="rId16"/>
    <p:sldId id="271" r:id="rId17"/>
    <p:sldId id="273" r:id="rId18"/>
    <p:sldId id="269" r:id="rId19"/>
    <p:sldId id="274" r:id="rId20"/>
    <p:sldId id="267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FB6DC-83DA-4BBA-9FDD-C1482B54DC15}" v="89" dt="2021-12-03T17:54:04.698"/>
    <p1510:client id="{4F2FD0EA-7A4F-4FC8-AF2A-BBF204C4D627}" v="1010" dt="2021-12-03T16:11:26.704"/>
    <p1510:client id="{6226FF75-0D28-433B-A55E-F855CF38839E}" v="106" dt="2021-12-15T18:10:55.792"/>
    <p1510:client id="{709C6BF6-5D82-4696-AE29-A4876A0C6584}" v="30" dt="2021-11-29T19:30:14.284"/>
    <p1510:client id="{7DFBED77-AC9F-422D-B2D4-6B428DA3AF36}" v="106" dt="2021-11-29T19:49:33.673"/>
    <p1510:client id="{81ACFF73-C3CF-40D5-8F4B-F3072EA8F469}" v="137" dt="2021-12-15T17:35:56.473"/>
    <p1510:client id="{B1E32D6E-0CC1-4509-9593-3B8CB3F19572}" v="211" dt="2021-12-15T18:00:41.023"/>
    <p1510:client id="{E15BD873-0701-424F-8A47-9CA376D1F2CE}" v="307" dt="2021-12-15T19:58:38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7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E7057-EE39-4287-B4BD-CC92FBE719BF}" type="datetimeFigureOut">
              <a:rPr lang="en-US"/>
              <a:t>12/17/21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348C3-B99A-48D9-B430-C414269029C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9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Together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6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5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78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348C3-B99A-48D9-B430-C414269029C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5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92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919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5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5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4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7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8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Agisiger@luc.edu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hyperlink" Target="mailto:Pmorris1@luc.edu" TargetMode="External"/><Relationship Id="rId4" Type="http://schemas.openxmlformats.org/officeDocument/2006/relationships/image" Target="../media/image13.svg"/><Relationship Id="rId9" Type="http://schemas.openxmlformats.org/officeDocument/2006/relationships/hyperlink" Target="mailto:Cmcphil@lu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601" y="2759952"/>
            <a:ext cx="8131550" cy="3949590"/>
          </a:xfrm>
        </p:spPr>
        <p:txBody>
          <a:bodyPr>
            <a:normAutofit/>
          </a:bodyPr>
          <a:lstStyle/>
          <a:p>
            <a:r>
              <a:rPr lang="en-US">
                <a:latin typeface="Calibri"/>
                <a:cs typeface="Calibri"/>
              </a:rPr>
              <a:t>Ashley </a:t>
            </a:r>
            <a:r>
              <a:rPr lang="en-US" err="1">
                <a:latin typeface="Calibri"/>
                <a:cs typeface="Calibri"/>
              </a:rPr>
              <a:t>Gisiger</a:t>
            </a:r>
            <a:r>
              <a:rPr lang="en-US">
                <a:latin typeface="Calibri"/>
                <a:cs typeface="Calibri"/>
              </a:rPr>
              <a:t>, Academic Advisor </a:t>
            </a:r>
          </a:p>
          <a:p>
            <a:r>
              <a:rPr lang="en-US">
                <a:latin typeface="Calibri"/>
                <a:cs typeface="Calibri"/>
              </a:rPr>
              <a:t>Cheryl </a:t>
            </a:r>
            <a:r>
              <a:rPr lang="en-US" err="1">
                <a:latin typeface="Calibri"/>
                <a:cs typeface="Calibri"/>
              </a:rPr>
              <a:t>McPhilimy</a:t>
            </a:r>
            <a:r>
              <a:rPr lang="en-US">
                <a:latin typeface="Calibri"/>
                <a:cs typeface="Calibri"/>
              </a:rPr>
              <a:t>, Senior Instructor </a:t>
            </a:r>
          </a:p>
          <a:p>
            <a:r>
              <a:rPr lang="en-US">
                <a:latin typeface="Calibri"/>
                <a:cs typeface="Calibri"/>
              </a:rPr>
              <a:t>Pamela Morris, Associate Professor 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600" y="389712"/>
            <a:ext cx="8131550" cy="22627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i="1">
                <a:latin typeface="Calibri"/>
                <a:cs typeface="Calibri"/>
              </a:rPr>
              <a:t>Cura </a:t>
            </a:r>
            <a:r>
              <a:rPr lang="en-US" sz="3000" i="1" err="1">
                <a:latin typeface="Calibri"/>
                <a:cs typeface="Calibri"/>
              </a:rPr>
              <a:t>personalis</a:t>
            </a:r>
            <a:r>
              <a:rPr lang="en-US" sz="3000">
                <a:latin typeface="Calibri"/>
                <a:cs typeface="Calibri"/>
              </a:rPr>
              <a:t> as the antidote to panicked, paranoid, and positively frazzled students through School of Communication (SoC) advising, internships, and in the classroom</a:t>
            </a:r>
            <a:br>
              <a:rPr lang="en-US" sz="3000"/>
            </a:br>
            <a:endParaRPr lang="en-US" sz="300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9024078A-9B0D-422F-9B34-959C9B663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0" y="4553521"/>
            <a:ext cx="2743200" cy="1541417"/>
          </a:xfrm>
          <a:prstGeom prst="rect">
            <a:avLst/>
          </a:prstGeom>
        </p:spPr>
      </p:pic>
      <p:pic>
        <p:nvPicPr>
          <p:cNvPr id="37" name="Picture 37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85B789D8-7DF7-455C-ADEE-FD8B83C10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708" y="4581112"/>
            <a:ext cx="2743200" cy="1544855"/>
          </a:xfrm>
          <a:prstGeom prst="rect">
            <a:avLst/>
          </a:prstGeom>
        </p:spPr>
      </p:pic>
      <p:pic>
        <p:nvPicPr>
          <p:cNvPr id="38" name="Picture 38">
            <a:extLst>
              <a:ext uri="{FF2B5EF4-FFF2-40B4-BE49-F238E27FC236}">
                <a16:creationId xmlns:a16="http://schemas.microsoft.com/office/drawing/2014/main" id="{5112290D-08D6-4D8E-9285-17B5D2AC9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093" y="4413180"/>
            <a:ext cx="2743200" cy="1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7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C7F5C53-48A1-417A-B81C-E2D682CFA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63E4D-E326-46F8-82DF-1C84713D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/>
              <a:t>Take a thermometer reading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47D7B-FBC1-451A-9EB3-ADA2ABB9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text, thermometer, device, gauge&#10;&#10;Description automatically generated">
            <a:extLst>
              <a:ext uri="{FF2B5EF4-FFF2-40B4-BE49-F238E27FC236}">
                <a16:creationId xmlns:a16="http://schemas.microsoft.com/office/drawing/2014/main" id="{F6557C13-8BC0-41E3-9F22-D00579F02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9"/>
          <a:stretch/>
        </p:blipFill>
        <p:spPr>
          <a:xfrm>
            <a:off x="6091916" y="645106"/>
            <a:ext cx="5451627" cy="5247747"/>
          </a:xfrm>
          <a:prstGeom prst="ellipse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D290F82B-4A61-479E-9EDF-E52FA9D9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2CCDE-6D43-447F-AFB9-F0508EA0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Explain presence as a way to show care and respect for peers</a:t>
            </a:r>
            <a:endParaRPr lang="en-US"/>
          </a:p>
          <a:p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AC3990-030C-4650-A71A-4B4B54F2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14" y="645106"/>
            <a:ext cx="5169030" cy="5247747"/>
          </a:xfrm>
          <a:prstGeom prst="ellipse">
            <a:avLst/>
          </a:prstGeom>
        </p:spPr>
      </p:pic>
      <p:sp>
        <p:nvSpPr>
          <p:cNvPr id="10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C7F5C53-48A1-417A-B81C-E2D682CFA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78118-C2A8-4E6F-AEF2-2389CCEC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Practice professional introductions</a:t>
            </a:r>
            <a:endParaRPr lang="en-US"/>
          </a:p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47D7B-FBC1-451A-9EB3-ADA2ABB9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dishware, bowl&#10;&#10;Description automatically generated">
            <a:extLst>
              <a:ext uri="{FF2B5EF4-FFF2-40B4-BE49-F238E27FC236}">
                <a16:creationId xmlns:a16="http://schemas.microsoft.com/office/drawing/2014/main" id="{83D4904A-E1E7-401F-91D3-D292619A7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979"/>
          <a:stretch/>
        </p:blipFill>
        <p:spPr>
          <a:xfrm>
            <a:off x="6091916" y="645106"/>
            <a:ext cx="5451627" cy="5247747"/>
          </a:xfrm>
          <a:prstGeom prst="ellipse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D290F82B-4A61-479E-9EDF-E52FA9D9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C6BAD-B97B-4C65-AC47-528D2C3AB9F4}"/>
              </a:ext>
            </a:extLst>
          </p:cNvPr>
          <p:cNvSpPr txBox="1"/>
          <p:nvPr/>
        </p:nvSpPr>
        <p:spPr>
          <a:xfrm>
            <a:off x="2720623" y="2635956"/>
            <a:ext cx="319475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Role</a:t>
            </a:r>
          </a:p>
          <a:p>
            <a:r>
              <a:rPr lang="en-US"/>
              <a:t>Who you serve (or want to)</a:t>
            </a:r>
          </a:p>
          <a:p>
            <a:r>
              <a:rPr lang="en-US"/>
              <a:t>How</a:t>
            </a:r>
          </a:p>
          <a:p>
            <a:r>
              <a:rPr lang="en-US"/>
              <a:t>One sensory detail</a:t>
            </a:r>
          </a:p>
          <a:p>
            <a:r>
              <a:rPr lang="en-US"/>
              <a:t>One hint of emotion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5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3E260-ACFC-425F-B4CC-215AF02C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Purpose </a:t>
            </a:r>
            <a:endParaRPr lang="en-US"/>
          </a:p>
          <a:p>
            <a:r>
              <a:rPr lang="en-US">
                <a:ea typeface="+mj-lt"/>
                <a:cs typeface="+mj-lt"/>
              </a:rPr>
              <a:t>Process </a:t>
            </a:r>
            <a:endParaRPr lang="en-US"/>
          </a:p>
          <a:p>
            <a:r>
              <a:rPr lang="en-US">
                <a:ea typeface="+mj-lt"/>
                <a:cs typeface="+mj-lt"/>
              </a:rPr>
              <a:t>Payoff</a:t>
            </a:r>
            <a:endParaRPr lang="en-US"/>
          </a:p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D70AA0-15AB-4571-8117-FCE56D54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79" y="645106"/>
            <a:ext cx="5260900" cy="5247747"/>
          </a:xfrm>
          <a:prstGeom prst="ellipse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1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35EA5-81BD-41F5-91B7-B2D22083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5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/>
              <a:t>Launch a 30-second dance break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94B8DB-762A-487C-B7E5-A4530725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856" y="645106"/>
            <a:ext cx="5247747" cy="5247747"/>
          </a:xfrm>
          <a:prstGeom prst="ellipse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FCAFD-3F07-498E-B1CF-B6481251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Build a safe practice space with a class LinkedIn group</a:t>
            </a:r>
            <a:endParaRPr lang="en-US"/>
          </a:p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0F423F-CF1A-4D93-B587-F037D23F0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156" y="519600"/>
            <a:ext cx="5252773" cy="5252773"/>
          </a:xfrm>
          <a:prstGeom prst="ellipse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8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2CCDE-6D43-447F-AFB9-F0508EA0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Like Bomb Someone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791F9-0401-4204-BA7E-DE520BECAD0D}"/>
              </a:ext>
            </a:extLst>
          </p:cNvPr>
          <p:cNvSpPr txBox="1"/>
          <p:nvPr/>
        </p:nvSpPr>
        <p:spPr>
          <a:xfrm>
            <a:off x="4161051" y="2689606"/>
            <a:ext cx="1735066" cy="14732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b="1">
                <a:solidFill>
                  <a:srgbClr val="C00000"/>
                </a:solidFill>
              </a:rPr>
              <a:t>LinkedIn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b="1">
                <a:solidFill>
                  <a:srgbClr val="C00000"/>
                </a:solidFill>
              </a:rPr>
              <a:t>Instagram 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b="1">
                <a:solidFill>
                  <a:srgbClr val="C00000"/>
                </a:solidFill>
              </a:rPr>
              <a:t>Zoom chat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rgbClr val="C00000"/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rgbClr val="C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89F3A2-CA1A-44BD-8EE8-9DA702108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0416" y="645106"/>
            <a:ext cx="5234626" cy="5247747"/>
          </a:xfrm>
          <a:prstGeom prst="ellipse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0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 Light"/>
              </a:rP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Coach students to be efficient with valuable time</a:t>
            </a:r>
            <a:r>
              <a:rPr lang="en-US">
                <a:latin typeface="Calibri"/>
                <a:cs typeface="Calibri"/>
              </a:rPr>
              <a:t>—</a:t>
            </a:r>
            <a:r>
              <a:rPr lang="en-US"/>
              <a:t>ours and theirs</a:t>
            </a:r>
            <a:r>
              <a:rPr lang="en-US">
                <a:latin typeface="Calibri"/>
                <a:cs typeface="Calibri"/>
              </a:rPr>
              <a:t>—</a:t>
            </a:r>
            <a:r>
              <a:rPr lang="en-US"/>
              <a:t>now and in future careers</a:t>
            </a:r>
          </a:p>
          <a:p>
            <a:r>
              <a:rPr lang="en-US"/>
              <a:t>Team up at all touch points for holistic approach</a:t>
            </a:r>
          </a:p>
        </p:txBody>
      </p:sp>
    </p:spTree>
    <p:extLst>
      <p:ext uri="{BB962C8B-B14F-4D97-AF65-F5344CB8AC3E}">
        <p14:creationId xmlns:p14="http://schemas.microsoft.com/office/powerpoint/2010/main" val="1267990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 Light"/>
              </a:rPr>
              <a:t>Time for Discussion &amp; Questions  </a:t>
            </a:r>
            <a:endParaRPr lang="en-US"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499" y="281152"/>
            <a:ext cx="3650278" cy="4810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2800">
                <a:latin typeface="Calibri"/>
                <a:cs typeface="Calibri"/>
              </a:rPr>
              <a:t>THANK YOU! </a:t>
            </a:r>
          </a:p>
        </p:txBody>
      </p: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44652E7A-011F-4C67-A040-18BDD854B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427" y="-305851"/>
            <a:ext cx="5252773" cy="5252773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E7B45869-8C84-4868-9336-93C0F267F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7" y="3007421"/>
            <a:ext cx="2743200" cy="1763486"/>
          </a:xfrm>
          <a:prstGeom prst="rect">
            <a:avLst/>
          </a:prstGeom>
        </p:spPr>
      </p:pic>
      <p:pic>
        <p:nvPicPr>
          <p:cNvPr id="5" name="Picture 37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E91FA626-02A9-405D-8D16-8CA1C5B17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949" y="3766560"/>
            <a:ext cx="2743200" cy="1544855"/>
          </a:xfrm>
          <a:prstGeom prst="rect">
            <a:avLst/>
          </a:prstGeom>
        </p:spPr>
      </p:pic>
      <p:pic>
        <p:nvPicPr>
          <p:cNvPr id="6" name="Picture 36">
            <a:extLst>
              <a:ext uri="{FF2B5EF4-FFF2-40B4-BE49-F238E27FC236}">
                <a16:creationId xmlns:a16="http://schemas.microsoft.com/office/drawing/2014/main" id="{E73F1071-A2CD-49A3-9CBC-A289A1722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9228" y="4829418"/>
            <a:ext cx="2743200" cy="1541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562A3A-C9BF-4955-A6E5-97C18FBB8262}"/>
              </a:ext>
            </a:extLst>
          </p:cNvPr>
          <p:cNvSpPr txBox="1"/>
          <p:nvPr/>
        </p:nvSpPr>
        <p:spPr>
          <a:xfrm>
            <a:off x="3358055" y="305588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Ashley </a:t>
            </a:r>
            <a:r>
              <a:rPr lang="en-US" err="1"/>
              <a:t>Gisiger</a:t>
            </a:r>
            <a:r>
              <a:rPr lang="en-US"/>
              <a:t> </a:t>
            </a:r>
          </a:p>
          <a:p>
            <a:r>
              <a:rPr lang="en-US">
                <a:hlinkClick r:id="rId8"/>
              </a:rPr>
              <a:t>Agisiger@luc.edu</a:t>
            </a:r>
            <a:r>
              <a:rPr lang="en-US"/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30FDF-A44E-4553-9C49-18AA5A6338DD}"/>
              </a:ext>
            </a:extLst>
          </p:cNvPr>
          <p:cNvSpPr txBox="1"/>
          <p:nvPr/>
        </p:nvSpPr>
        <p:spPr>
          <a:xfrm>
            <a:off x="4262930" y="560299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Cheryl </a:t>
            </a:r>
            <a:r>
              <a:rPr lang="en-US" err="1"/>
              <a:t>McPhilimy</a:t>
            </a:r>
            <a:r>
              <a:rPr lang="en-US"/>
              <a:t> </a:t>
            </a:r>
          </a:p>
          <a:p>
            <a:r>
              <a:rPr lang="en-US">
                <a:hlinkClick r:id="rId9"/>
              </a:rPr>
              <a:t>Cmcphil@luc.edu</a:t>
            </a:r>
            <a:r>
              <a:rPr lang="en-US"/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9F8893-B7F4-4422-AE69-04EAF7C287EE}"/>
              </a:ext>
            </a:extLst>
          </p:cNvPr>
          <p:cNvSpPr txBox="1"/>
          <p:nvPr/>
        </p:nvSpPr>
        <p:spPr>
          <a:xfrm>
            <a:off x="9069770" y="389342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Pam Morris </a:t>
            </a:r>
          </a:p>
          <a:p>
            <a:r>
              <a:rPr lang="en-US" u="sng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Pmorris1@luc.edu</a:t>
            </a:r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262435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Introductions and Welcoming Activity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Please share your name, position, and one word response to: </a:t>
            </a:r>
          </a:p>
          <a:p>
            <a:pPr marL="0" indent="0">
              <a:buNone/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How are you ramping up for the spring 2022 semester?</a:t>
            </a:r>
          </a:p>
        </p:txBody>
      </p:sp>
    </p:spTree>
    <p:extLst>
      <p:ext uri="{BB962C8B-B14F-4D97-AF65-F5344CB8AC3E}">
        <p14:creationId xmlns:p14="http://schemas.microsoft.com/office/powerpoint/2010/main" val="80955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Session Agenda:</a:t>
            </a:r>
            <a:r>
              <a:rPr lang="en-US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Collaborating as faculty and staff to support students through the internship process</a:t>
            </a:r>
          </a:p>
          <a:p>
            <a:r>
              <a:rPr lang="en-US">
                <a:latin typeface="Calibri"/>
                <a:cs typeface="Calibri"/>
              </a:rPr>
              <a:t>The SoC Internship process is one way to show our care for the whole person </a:t>
            </a:r>
          </a:p>
          <a:p>
            <a:r>
              <a:rPr lang="en-US">
                <a:latin typeface="Calibri"/>
                <a:cs typeface="Calibri"/>
              </a:rPr>
              <a:t>Key takeaways </a:t>
            </a:r>
            <a:endParaRPr lang="en-US"/>
          </a:p>
          <a:p>
            <a:r>
              <a:rPr lang="en-US">
                <a:latin typeface="Calibri"/>
                <a:cs typeface="Calibri"/>
              </a:rPr>
              <a:t>Discussion and questions </a:t>
            </a:r>
          </a:p>
          <a:p>
            <a:endParaRPr lang="en-US">
              <a:latin typeface="Calibri"/>
              <a:cs typeface="Calibri"/>
            </a:endParaRPr>
          </a:p>
          <a:p>
            <a:pPr marL="0" indent="0">
              <a:buNone/>
            </a:pPr>
            <a:endParaRPr lang="en-US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2400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SoC Internship History: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1930"/>
            <a:ext cx="8915400" cy="43692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Calibri"/>
                <a:cs typeface="Calibri"/>
              </a:rPr>
              <a:t>Required 3 credit hour experience for Advertising &amp; Public Relations, Advertising Creative, Film &amp; Digital Media, and Multimedia Journalism majors </a:t>
            </a:r>
          </a:p>
          <a:p>
            <a:r>
              <a:rPr lang="en-US">
                <a:latin typeface="Calibri"/>
                <a:cs typeface="Calibri"/>
              </a:rPr>
              <a:t>Optional for major credit for Communication Studies and Advocacy and Social Change majors</a:t>
            </a:r>
          </a:p>
          <a:p>
            <a:r>
              <a:rPr lang="en-US">
                <a:latin typeface="Calibri"/>
                <a:cs typeface="Calibri"/>
              </a:rPr>
              <a:t>Valued as part of curriculum because experience matters—students have to start somewhere, and we want them to get that experience as undergrads</a:t>
            </a:r>
          </a:p>
          <a:p>
            <a:r>
              <a:rPr lang="en-US">
                <a:latin typeface="Calibri"/>
                <a:cs typeface="Calibri"/>
              </a:rPr>
              <a:t>Simply put, the more successful students are in this process, the more successful they will be in life after Loyola</a:t>
            </a:r>
          </a:p>
          <a:p>
            <a:r>
              <a:rPr lang="en-US">
                <a:latin typeface="Calibri"/>
                <a:cs typeface="Calibri"/>
              </a:rPr>
              <a:t>Supported by academic advising and an internship coordinator team that are all practitioners</a:t>
            </a:r>
          </a:p>
          <a:p>
            <a:pPr marL="0" indent="0">
              <a:buNone/>
            </a:pPr>
            <a:endParaRPr lang="en-US" sz="2800">
              <a:latin typeface="Calibri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2800">
                <a:latin typeface="Calibri"/>
                <a:cs typeface="Calibri" panose="020F0502020204030204"/>
              </a:rPr>
              <a:t>We believe all this to be true because here's the reality....</a:t>
            </a:r>
            <a:endParaRPr lang="en-US" sz="2800"/>
          </a:p>
          <a:p>
            <a:endParaRPr lang="en-US">
              <a:latin typeface="Calibri"/>
              <a:cs typeface="Calibri" panose="020F0502020204030204"/>
            </a:endParaRPr>
          </a:p>
          <a:p>
            <a:endParaRPr lang="en-US"/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109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E57E03-2AD7-4F6F-AAD4-2C1A9B3A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477" y="834293"/>
            <a:ext cx="7754815" cy="51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6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/>
                <a:cs typeface="Calibri"/>
              </a:rPr>
              <a:t>Internship Preparation &amp; Experience is...</a:t>
            </a:r>
            <a:br>
              <a:rPr lang="en-US">
                <a:latin typeface="Calibri"/>
                <a:cs typeface="Calibri"/>
              </a:rPr>
            </a:br>
            <a:r>
              <a:rPr lang="en-US">
                <a:latin typeface="Calibri"/>
                <a:cs typeface="Calibri"/>
              </a:rPr>
              <a:t>Life &amp; Career Preparation: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318" y="1972236"/>
            <a:ext cx="891540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Tuition dollars and valuable time are going into this experience—make it worth </a:t>
            </a:r>
          </a:p>
          <a:p>
            <a:r>
              <a:rPr lang="en-US">
                <a:latin typeface="Calibri"/>
                <a:cs typeface="Calibri"/>
              </a:rPr>
              <a:t>Practice for actual employment search, understanding of values </a:t>
            </a:r>
          </a:p>
          <a:p>
            <a:r>
              <a:rPr lang="en-US">
                <a:latin typeface="Calibri"/>
                <a:cs typeface="Calibri"/>
              </a:rPr>
              <a:t>Recipe for interactions in the future</a:t>
            </a:r>
          </a:p>
          <a:p>
            <a:pPr lvl="1"/>
            <a:r>
              <a:rPr lang="en-US">
                <a:latin typeface="Calibri"/>
                <a:cs typeface="Calibri"/>
              </a:rPr>
              <a:t>From emails asking about the process through the search, experience, and an update email to a former supervisor, we are expecting students to take ownership and develop as students and professionals through this experience.  </a:t>
            </a:r>
          </a:p>
          <a:p>
            <a:pPr indent="-285750"/>
            <a:r>
              <a:rPr lang="en-US">
                <a:latin typeface="Calibri"/>
                <a:cs typeface="Calibri"/>
              </a:rPr>
              <a:t>Three Phases: </a:t>
            </a:r>
          </a:p>
          <a:p>
            <a:pPr lvl="1" indent="-285750"/>
            <a:r>
              <a:rPr lang="en-US">
                <a:latin typeface="Calibri"/>
                <a:cs typeface="Calibri"/>
              </a:rPr>
              <a:t>Advising</a:t>
            </a:r>
          </a:p>
          <a:p>
            <a:pPr lvl="1"/>
            <a:r>
              <a:rPr lang="en-US">
                <a:latin typeface="Calibri"/>
                <a:cs typeface="Calibri"/>
              </a:rPr>
              <a:t>The SoC Process</a:t>
            </a:r>
          </a:p>
          <a:p>
            <a:pPr lvl="1"/>
            <a:r>
              <a:rPr lang="en-US">
                <a:latin typeface="Calibri"/>
                <a:cs typeface="Calibri"/>
              </a:rPr>
              <a:t>Experiential and Academic Coursework</a:t>
            </a:r>
          </a:p>
        </p:txBody>
      </p:sp>
    </p:spTree>
    <p:extLst>
      <p:ext uri="{BB962C8B-B14F-4D97-AF65-F5344CB8AC3E}">
        <p14:creationId xmlns:p14="http://schemas.microsoft.com/office/powerpoint/2010/main" val="356331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Advising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Junior/Senior standing with 18 credit hours earned in major</a:t>
            </a:r>
          </a:p>
          <a:p>
            <a:r>
              <a:rPr lang="en-US">
                <a:latin typeface="Calibri"/>
                <a:cs typeface="Calibri"/>
              </a:rPr>
              <a:t>Explanation of process, but advising does not approve experiences</a:t>
            </a:r>
          </a:p>
          <a:p>
            <a:pPr lvl="1"/>
            <a:r>
              <a:rPr lang="en-US">
                <a:latin typeface="Calibri"/>
                <a:cs typeface="Calibri"/>
              </a:rPr>
              <a:t>Hand-off to internship coordinators encourages ownership in process</a:t>
            </a:r>
            <a:endParaRPr lang="en-US"/>
          </a:p>
          <a:p>
            <a:r>
              <a:rPr lang="en-US">
                <a:latin typeface="Calibri"/>
                <a:cs typeface="Calibri"/>
              </a:rPr>
              <a:t>We are gate-keepers for each other</a:t>
            </a:r>
          </a:p>
          <a:p>
            <a:pPr lvl="1"/>
            <a:r>
              <a:rPr lang="en-US">
                <a:latin typeface="Calibri"/>
                <a:cs typeface="Calibri"/>
              </a:rPr>
              <a:t>Stay in touch regarding students through process</a:t>
            </a:r>
          </a:p>
          <a:p>
            <a:pPr lvl="1"/>
            <a:r>
              <a:rPr lang="en-US">
                <a:latin typeface="Calibri"/>
                <a:cs typeface="Calibri"/>
              </a:rPr>
              <a:t>Set and maintain orientation dates and packet deadlines</a:t>
            </a:r>
          </a:p>
          <a:p>
            <a:pPr lvl="1"/>
            <a:r>
              <a:rPr lang="en-US">
                <a:latin typeface="Calibri"/>
                <a:cs typeface="Calibri"/>
              </a:rPr>
              <a:t>Clarity in timeline helps all everyone especially the students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The SoC Process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Orientation for everyone—sets the stage for search and experience</a:t>
            </a:r>
          </a:p>
          <a:p>
            <a:r>
              <a:rPr lang="en-US">
                <a:latin typeface="Calibri"/>
                <a:cs typeface="Calibri"/>
              </a:rPr>
              <a:t>Approval process, enrollment by SoC </a:t>
            </a:r>
          </a:p>
          <a:p>
            <a:r>
              <a:rPr lang="en-US">
                <a:latin typeface="Calibri"/>
                <a:cs typeface="Calibri"/>
              </a:rPr>
              <a:t>Include details on hybrid/in-person—how these experiences differ and what they can support the students' growth</a:t>
            </a:r>
          </a:p>
          <a:p>
            <a:r>
              <a:rPr lang="en-US">
                <a:latin typeface="Calibri"/>
                <a:cs typeface="Calibri"/>
              </a:rPr>
              <a:t>Packet is contract </a:t>
            </a:r>
          </a:p>
          <a:p>
            <a:r>
              <a:rPr lang="en-US">
                <a:latin typeface="Calibri"/>
                <a:cs typeface="Calibri"/>
              </a:rPr>
              <a:t>Expectation setting </a:t>
            </a:r>
          </a:p>
        </p:txBody>
      </p:sp>
    </p:spTree>
    <p:extLst>
      <p:ext uri="{BB962C8B-B14F-4D97-AF65-F5344CB8AC3E}">
        <p14:creationId xmlns:p14="http://schemas.microsoft.com/office/powerpoint/2010/main" val="298406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Experiential and Academic Coursework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Use class time in ways that directly impact their lives and add to their real-world skillset</a:t>
            </a:r>
          </a:p>
          <a:p>
            <a:r>
              <a:rPr lang="en-US">
                <a:latin typeface="Calibri"/>
                <a:cs typeface="Calibri"/>
              </a:rPr>
              <a:t>Connections</a:t>
            </a:r>
          </a:p>
          <a:p>
            <a:pPr lvl="1"/>
            <a:r>
              <a:rPr lang="en-US">
                <a:latin typeface="Calibri"/>
                <a:cs typeface="Calibri"/>
              </a:rPr>
              <a:t>Connect to each other class</a:t>
            </a:r>
          </a:p>
          <a:p>
            <a:pPr lvl="1"/>
            <a:r>
              <a:rPr lang="en-US">
                <a:latin typeface="Calibri"/>
                <a:cs typeface="Calibri"/>
              </a:rPr>
              <a:t>Send a thank you email right now</a:t>
            </a:r>
          </a:p>
          <a:p>
            <a:pPr lvl="1"/>
            <a:r>
              <a:rPr lang="en-US">
                <a:latin typeface="Calibri"/>
                <a:cs typeface="Calibri"/>
              </a:rPr>
              <a:t>Put a date on calendar now for future fill-in with former internship supervisor and memory</a:t>
            </a:r>
            <a:endParaRPr lang="en-US">
              <a:latin typeface="Century Gothic" panose="020B0502020202020204"/>
              <a:cs typeface="Calibri"/>
            </a:endParaRPr>
          </a:p>
          <a:p>
            <a:pPr lvl="1"/>
            <a:r>
              <a:rPr lang="en-US">
                <a:latin typeface="Calibri"/>
                <a:cs typeface="Calibri"/>
              </a:rPr>
              <a:t>Specifically state "Keep in touch with me" "Let me know _______"</a:t>
            </a:r>
          </a:p>
          <a:p>
            <a:pPr marL="457200" lvl="1" indent="0">
              <a:buNone/>
            </a:pPr>
            <a:endParaRPr lang="en-US">
              <a:latin typeface="Calibri"/>
              <a:cs typeface="Calibri"/>
            </a:endParaRPr>
          </a:p>
          <a:p>
            <a:pPr lvl="1"/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Some additional ideas ...</a:t>
            </a:r>
          </a:p>
        </p:txBody>
      </p:sp>
    </p:spTree>
    <p:extLst>
      <p:ext uri="{BB962C8B-B14F-4D97-AF65-F5344CB8AC3E}">
        <p14:creationId xmlns:p14="http://schemas.microsoft.com/office/powerpoint/2010/main" val="38705571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57E8C6B576841973416B1FAB2F069" ma:contentTypeVersion="16" ma:contentTypeDescription="Create a new document." ma:contentTypeScope="" ma:versionID="93567ae5ed85bde9489327756c564e1d">
  <xsd:schema xmlns:xsd="http://www.w3.org/2001/XMLSchema" xmlns:xs="http://www.w3.org/2001/XMLSchema" xmlns:p="http://schemas.microsoft.com/office/2006/metadata/properties" xmlns:ns2="ed468a1d-be4c-4419-bcf5-210cc53d3a6d" xmlns:ns3="e81b1abb-2002-435a-a018-5721bb4a0dbc" targetNamespace="http://schemas.microsoft.com/office/2006/metadata/properties" ma:root="true" ma:fieldsID="c33a80d0bb9f0d953d519c0329ed7a99" ns2:_="" ns3:_="">
    <xsd:import namespace="ed468a1d-be4c-4419-bcf5-210cc53d3a6d"/>
    <xsd:import namespace="e81b1abb-2002-435a-a018-5721bb4a0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problembased" minOccurs="0"/>
                <xsd:element ref="ns2:projectbased" minOccurs="0"/>
                <xsd:element ref="ns2:capston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8a1d-be4c-4419-bcf5-210cc53d3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blembased" ma:index="20" nillable="true" ma:displayName="article type" ma:format="Dropdown" ma:internalName="problembased">
      <xsd:simpleType>
        <xsd:restriction base="dms:Choice">
          <xsd:enumeration value="problem based"/>
          <xsd:enumeration value="project based"/>
          <xsd:enumeration value="Choice 3"/>
        </xsd:restriction>
      </xsd:simpleType>
    </xsd:element>
    <xsd:element name="projectbased" ma:index="21" nillable="true" ma:displayName="project based" ma:format="Dropdown" ma:internalName="projectbased">
      <xsd:simpleType>
        <xsd:restriction base="dms:Text">
          <xsd:maxLength value="255"/>
        </xsd:restriction>
      </xsd:simpleType>
    </xsd:element>
    <xsd:element name="capstone" ma:index="22" nillable="true" ma:displayName="capstone" ma:format="Dropdown" ma:internalName="capston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b1abb-2002-435a-a018-5721bb4a0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based xmlns="ed468a1d-be4c-4419-bcf5-210cc53d3a6d" xsi:nil="true"/>
    <capstone xmlns="ed468a1d-be4c-4419-bcf5-210cc53d3a6d" xsi:nil="true"/>
    <problembased xmlns="ed468a1d-be4c-4419-bcf5-210cc53d3a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4FF76-E47D-4DCD-BA89-D7131E3D44EE}"/>
</file>

<file path=customXml/itemProps2.xml><?xml version="1.0" encoding="utf-8"?>
<ds:datastoreItem xmlns:ds="http://schemas.openxmlformats.org/officeDocument/2006/customXml" ds:itemID="{74206705-B7A3-480E-9CEA-2EAF889835E5}">
  <ds:schemaRefs>
    <ds:schemaRef ds:uri="70441d36-2c5c-4be2-94f6-14fe07f696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623725-6449-4AC2-B537-0873DC91B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Macintosh PowerPoint</Application>
  <PresentationFormat>Widescreen</PresentationFormat>
  <Paragraphs>112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Cura personalis as the antidote to panicked, paranoid, and positively frazzled students through School of Communication (SoC) advising, internships, and in the classroom </vt:lpstr>
      <vt:lpstr>Introductions and Welcoming Activity</vt:lpstr>
      <vt:lpstr>Session Agenda: </vt:lpstr>
      <vt:lpstr>SoC Internship History:</vt:lpstr>
      <vt:lpstr>PowerPoint Presentation</vt:lpstr>
      <vt:lpstr>Internship Preparation &amp; Experience is... Life &amp; Career Preparation: </vt:lpstr>
      <vt:lpstr>Advising </vt:lpstr>
      <vt:lpstr>The SoC Process </vt:lpstr>
      <vt:lpstr>Experiential and Academic Coursework </vt:lpstr>
      <vt:lpstr>Take a thermometer reading</vt:lpstr>
      <vt:lpstr>Explain presence as a way to show care and respect for peers </vt:lpstr>
      <vt:lpstr>Practice professional introductions </vt:lpstr>
      <vt:lpstr>Purpose  Process  Payoff </vt:lpstr>
      <vt:lpstr>Launch a 30-second dance break</vt:lpstr>
      <vt:lpstr>Build a safe practice space with a class LinkedIn group </vt:lpstr>
      <vt:lpstr>Like Bomb Someone</vt:lpstr>
      <vt:lpstr>Key Takeaways</vt:lpstr>
      <vt:lpstr>Time for Discussion &amp; Questions  </vt:lpstr>
    </vt:vector>
  </TitlesOfParts>
  <Company>Loyola University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serve cura personalis as the antidote to panicked, paranoid, and positively frazzled students through SOC advising, internships, and in the classroom</dc:title>
  <dc:creator>Gisiger, Ashley</dc:creator>
  <cp:lastModifiedBy>Jessica Mansbach</cp:lastModifiedBy>
  <cp:revision>2</cp:revision>
  <dcterms:created xsi:type="dcterms:W3CDTF">2021-11-29T18:04:29Z</dcterms:created>
  <dcterms:modified xsi:type="dcterms:W3CDTF">2021-12-17T14:27:21Z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0x010100D8157E8C6B576841973416B1FAB2F069</vt:lpwstr>
  </property>
</Properties>
</file>